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1" d="100"/>
          <a:sy n="51" d="100"/>
        </p:scale>
        <p:origin x="-2280"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6218863"/>
            <a:ext cx="686331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514350" y="2336802"/>
            <a:ext cx="5829300" cy="243968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514350" y="4815476"/>
            <a:ext cx="5829300" cy="1599605"/>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2824" y="6604000"/>
            <a:ext cx="6860824" cy="2549451"/>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235A9E-E0A5-4E58-A3F1-7F6AC6527630}" type="datetimeFigureOut">
              <a:rPr lang="en-US" smtClean="0"/>
              <a:pPr/>
              <a:t>4/21/2020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7FBFC73-58C7-4241-9A5D-F40C9C23EA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1975106"/>
            <a:ext cx="6172200" cy="584809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235A9E-E0A5-4E58-A3F1-7F6AC6527630}" type="datetimeFigureOut">
              <a:rPr lang="en-US" smtClean="0"/>
              <a:pPr/>
              <a:t>4/21/2020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FBFC73-58C7-4241-9A5D-F40C9C23EA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33010" y="366187"/>
            <a:ext cx="1333103" cy="745701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366188"/>
            <a:ext cx="4743450" cy="745701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235A9E-E0A5-4E58-A3F1-7F6AC6527630}" type="datetimeFigureOut">
              <a:rPr lang="en-US" smtClean="0"/>
              <a:pPr/>
              <a:t>4/21/2020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FBFC73-58C7-4241-9A5D-F40C9C23EA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235A9E-E0A5-4E58-A3F1-7F6AC6527630}" type="datetimeFigureOut">
              <a:rPr lang="en-US" smtClean="0"/>
              <a:pPr/>
              <a:t>4/21/2020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FBFC73-58C7-4241-9A5D-F40C9C23EAF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1782" y="1412949"/>
            <a:ext cx="5829300" cy="24384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942035" y="3908949"/>
            <a:ext cx="3429000" cy="1939851"/>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7235A9E-E0A5-4E58-A3F1-7F6AC6527630}" type="datetimeFigureOut">
              <a:rPr lang="en-US" smtClean="0"/>
              <a:pPr/>
              <a:t>4/21/2020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FBFC73-58C7-4241-9A5D-F40C9C23EAF1}" type="slidenum">
              <a:rPr lang="en-US" smtClean="0"/>
              <a:pPr/>
              <a:t>‹#›</a:t>
            </a:fld>
            <a:endParaRPr lang="en-US"/>
          </a:p>
        </p:txBody>
      </p:sp>
      <p:sp>
        <p:nvSpPr>
          <p:cNvPr id="7" name="Chevron 6"/>
          <p:cNvSpPr/>
          <p:nvPr/>
        </p:nvSpPr>
        <p:spPr>
          <a:xfrm>
            <a:off x="2727510"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2587698"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48615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7235A9E-E0A5-4E58-A3F1-7F6AC6527630}" type="datetimeFigureOut">
              <a:rPr lang="en-US" smtClean="0"/>
              <a:pPr/>
              <a:t>4/21/2020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FBFC73-58C7-4241-9A5D-F40C9C23EAF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6172200" cy="1524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2900" y="7213600"/>
            <a:ext cx="303014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483770" y="7213600"/>
            <a:ext cx="303133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42900" y="1925726"/>
            <a:ext cx="3030141" cy="525568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483769" y="1925726"/>
            <a:ext cx="3031331" cy="525568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7235A9E-E0A5-4E58-A3F1-7F6AC6527630}" type="datetimeFigureOut">
              <a:rPr lang="en-US" smtClean="0"/>
              <a:pPr/>
              <a:t>4/21/2020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7FBFC73-58C7-4241-9A5D-F40C9C23EAF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7235A9E-E0A5-4E58-A3F1-7F6AC6527630}" type="datetimeFigureOut">
              <a:rPr lang="en-US" smtClean="0"/>
              <a:pPr/>
              <a:t>4/21/2020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7FBFC73-58C7-4241-9A5D-F40C9C23EAF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7235A9E-E0A5-4E58-A3F1-7F6AC6527630}" type="datetimeFigureOut">
              <a:rPr lang="en-US" smtClean="0"/>
              <a:pPr/>
              <a:t>4/21/2020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7FBFC73-58C7-4241-9A5D-F40C9C23EA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502400"/>
            <a:ext cx="5611332" cy="6096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314700" y="7140136"/>
            <a:ext cx="2980944" cy="12192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85800" y="365760"/>
            <a:ext cx="5609844" cy="6096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5045274" y="8543925"/>
            <a:ext cx="1440180" cy="487680"/>
          </a:xfrm>
        </p:spPr>
        <p:txBody>
          <a:bodyPr/>
          <a:lstStyle>
            <a:extLst/>
          </a:lstStyle>
          <a:p>
            <a:fld id="{97235A9E-E0A5-4E58-A3F1-7F6AC6527630}" type="datetimeFigureOut">
              <a:rPr lang="en-US" smtClean="0"/>
              <a:pPr/>
              <a:t>4/21/2020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FBFC73-58C7-4241-9A5D-F40C9C23EAF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55924" y="7257870"/>
            <a:ext cx="5372100" cy="864309"/>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171450" y="253291"/>
            <a:ext cx="6515100" cy="585216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7235A9E-E0A5-4E58-A3F1-7F6AC6527630}" type="datetimeFigureOut">
              <a:rPr lang="en-US" smtClean="0"/>
              <a:pPr/>
              <a:t>4/21/2020</a:t>
            </a:fld>
            <a:endParaRPr lang="en-US"/>
          </a:p>
        </p:txBody>
      </p:sp>
      <p:sp>
        <p:nvSpPr>
          <p:cNvPr id="6" name="Footer Placeholder 5"/>
          <p:cNvSpPr>
            <a:spLocks noGrp="1"/>
          </p:cNvSpPr>
          <p:nvPr>
            <p:ph type="ftr" sz="quarter" idx="11"/>
          </p:nvPr>
        </p:nvSpPr>
        <p:spPr>
          <a:xfrm>
            <a:off x="3285054" y="8543926"/>
            <a:ext cx="1763011" cy="486833"/>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7FBFC73-58C7-4241-9A5D-F40C9C23EAF1}" type="slidenum">
              <a:rPr lang="en-US" smtClean="0"/>
              <a:pPr/>
              <a:t>‹#›</a:t>
            </a:fld>
            <a:endParaRPr lang="en-US"/>
          </a:p>
        </p:txBody>
      </p:sp>
      <p:sp>
        <p:nvSpPr>
          <p:cNvPr id="2" name="Title 1"/>
          <p:cNvSpPr>
            <a:spLocks noGrp="1"/>
          </p:cNvSpPr>
          <p:nvPr>
            <p:ph type="title"/>
          </p:nvPr>
        </p:nvSpPr>
        <p:spPr>
          <a:xfrm>
            <a:off x="171450" y="6486830"/>
            <a:ext cx="6056574" cy="750229"/>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537328" y="6669325"/>
            <a:ext cx="2851502" cy="192414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0170" y="7713364"/>
            <a:ext cx="2851502" cy="1117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4532" y="7721671"/>
            <a:ext cx="2551736" cy="1441157"/>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6498084"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6358272"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37328" y="6669325"/>
            <a:ext cx="2851502" cy="192414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0170" y="7713364"/>
            <a:ext cx="2851502" cy="1117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4532" y="7721671"/>
            <a:ext cx="2551736" cy="1441157"/>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342900" y="1975105"/>
            <a:ext cx="6172200" cy="6034617"/>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5045274" y="8543925"/>
            <a:ext cx="1440180" cy="487680"/>
          </a:xfrm>
          <a:prstGeom prst="rect">
            <a:avLst/>
          </a:prstGeom>
        </p:spPr>
        <p:txBody>
          <a:bodyPr vert="horz" anchor="b"/>
          <a:lstStyle>
            <a:lvl1pPr algn="l" eaLnBrk="1" latinLnBrk="0" hangingPunct="1">
              <a:defRPr kumimoji="0" sz="1000">
                <a:solidFill>
                  <a:schemeClr val="tx1"/>
                </a:solidFill>
              </a:defRPr>
            </a:lvl1pPr>
            <a:extLst/>
          </a:lstStyle>
          <a:p>
            <a:fld id="{97235A9E-E0A5-4E58-A3F1-7F6AC6527630}" type="datetimeFigureOut">
              <a:rPr lang="en-US" smtClean="0"/>
              <a:pPr/>
              <a:t>4/21/2020</a:t>
            </a:fld>
            <a:endParaRPr lang="en-US"/>
          </a:p>
        </p:txBody>
      </p:sp>
      <p:sp>
        <p:nvSpPr>
          <p:cNvPr id="22" name="Footer Placeholder 21"/>
          <p:cNvSpPr>
            <a:spLocks noGrp="1"/>
          </p:cNvSpPr>
          <p:nvPr>
            <p:ph type="ftr" sz="quarter" idx="3"/>
          </p:nvPr>
        </p:nvSpPr>
        <p:spPr>
          <a:xfrm>
            <a:off x="3285054" y="8543926"/>
            <a:ext cx="1763011" cy="486833"/>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6485454" y="8543926"/>
            <a:ext cx="274320" cy="486833"/>
          </a:xfrm>
          <a:prstGeom prst="rect">
            <a:avLst/>
          </a:prstGeom>
        </p:spPr>
        <p:txBody>
          <a:bodyPr vert="horz" anchor="b"/>
          <a:lstStyle>
            <a:lvl1pPr algn="r" eaLnBrk="1" latinLnBrk="0" hangingPunct="1">
              <a:defRPr kumimoji="0" sz="1000" b="0">
                <a:solidFill>
                  <a:schemeClr val="tx1"/>
                </a:solidFill>
              </a:defRPr>
            </a:lvl1pPr>
            <a:extLst/>
          </a:lstStyle>
          <a:p>
            <a:fld id="{D7FBFC73-58C7-4241-9A5D-F40C9C23EA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SAHARSA COLLEGE OF ENGINEERING, SAHARSA</a:t>
            </a:r>
            <a:endParaRPr lang="en-US" dirty="0"/>
          </a:p>
        </p:txBody>
      </p:sp>
      <p:sp>
        <p:nvSpPr>
          <p:cNvPr id="3" name="Subtitle 2"/>
          <p:cNvSpPr>
            <a:spLocks noGrp="1"/>
          </p:cNvSpPr>
          <p:nvPr>
            <p:ph type="subTitle" idx="1"/>
          </p:nvPr>
        </p:nvSpPr>
        <p:spPr/>
        <p:txBody>
          <a:bodyPr/>
          <a:lstStyle/>
          <a:p>
            <a:r>
              <a:rPr lang="en-US" dirty="0" smtClean="0"/>
              <a:t>BY:- RONU KUMAR (DEPT OF CSE)</a:t>
            </a:r>
          </a:p>
          <a:p>
            <a:r>
              <a:rPr lang="en-US" dirty="0" smtClean="0"/>
              <a:t>COMPUTER ARCHITECTURE</a:t>
            </a:r>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6172200" cy="6477000"/>
          </a:xfrm>
          <a:prstGeom prst="rect">
            <a:avLst/>
          </a:prstGeom>
        </p:spPr>
        <p:txBody>
          <a:bodyPr wrap="square">
            <a:spAutoFit/>
          </a:bodyPr>
          <a:lstStyle/>
          <a:p>
            <a:endParaRPr lang="en-US" dirty="0" smtClean="0"/>
          </a:p>
          <a:p>
            <a:r>
              <a:rPr lang="en-US" dirty="0" smtClean="0"/>
              <a:t>• If we assume that the time to process a task is the same in both circuits, </a:t>
            </a:r>
            <a:r>
              <a:rPr lang="en-US" i="1" dirty="0" err="1" smtClean="0"/>
              <a:t>t</a:t>
            </a:r>
            <a:r>
              <a:rPr lang="en-US" i="1" baseline="30000" dirty="0" err="1" smtClean="0"/>
              <a:t>n</a:t>
            </a:r>
            <a:r>
              <a:rPr lang="en-US" i="1" baseline="30000" dirty="0" smtClean="0"/>
              <a:t> </a:t>
            </a:r>
            <a:r>
              <a:rPr lang="en-US" i="1" dirty="0" smtClean="0"/>
              <a:t>=k </a:t>
            </a:r>
            <a:r>
              <a:rPr lang="en-US" i="1" dirty="0" err="1" smtClean="0"/>
              <a:t>t</a:t>
            </a:r>
            <a:r>
              <a:rPr lang="en-US" i="1" baseline="30000" dirty="0" err="1" smtClean="0"/>
              <a:t>p</a:t>
            </a:r>
            <a:r>
              <a:rPr lang="en-US" i="1" baseline="30000" dirty="0" smtClean="0"/>
              <a:t> </a:t>
            </a:r>
            <a:r>
              <a:rPr lang="en-US" i="1" dirty="0" smtClean="0"/>
              <a:t>S = </a:t>
            </a:r>
            <a:r>
              <a:rPr lang="en-US" i="1" u="sng" dirty="0" err="1" smtClean="0"/>
              <a:t>kt</a:t>
            </a:r>
            <a:r>
              <a:rPr lang="en-US" sz="1100" i="1" u="sng" dirty="0" err="1" smtClean="0"/>
              <a:t>n</a:t>
            </a:r>
            <a:r>
              <a:rPr lang="en-US" sz="1100" i="1" u="sng" dirty="0" smtClean="0"/>
              <a:t> </a:t>
            </a:r>
            <a:r>
              <a:rPr lang="en-US" i="1" u="sng" dirty="0" smtClean="0"/>
              <a:t>= k </a:t>
            </a:r>
          </a:p>
          <a:p>
            <a:r>
              <a:rPr lang="en-US" i="1" dirty="0" err="1" smtClean="0"/>
              <a:t>t</a:t>
            </a:r>
            <a:r>
              <a:rPr lang="en-US" i="1" baseline="30000" dirty="0" err="1" smtClean="0"/>
              <a:t>p</a:t>
            </a:r>
            <a:r>
              <a:rPr lang="en-US" i="1" baseline="30000" dirty="0" smtClean="0"/>
              <a:t> </a:t>
            </a:r>
            <a:endParaRPr lang="en-US" i="1" dirty="0" smtClean="0"/>
          </a:p>
          <a:p>
            <a:r>
              <a:rPr lang="en-US" dirty="0" smtClean="0"/>
              <a:t>• Therefore, the theoretical maximum speedup that a pipeline can provide is </a:t>
            </a:r>
            <a:r>
              <a:rPr lang="en-US" i="1" dirty="0" smtClean="0"/>
              <a:t>k </a:t>
            </a:r>
          </a:p>
          <a:p>
            <a:r>
              <a:rPr lang="en-US" dirty="0" smtClean="0"/>
              <a:t>• Example: </a:t>
            </a:r>
          </a:p>
          <a:p>
            <a:pPr lvl="1"/>
            <a:r>
              <a:rPr lang="en-US" dirty="0" smtClean="0"/>
              <a:t>o Cycle time = </a:t>
            </a:r>
            <a:r>
              <a:rPr lang="en-US" i="1" dirty="0" err="1" smtClean="0"/>
              <a:t>t</a:t>
            </a:r>
            <a:r>
              <a:rPr lang="en-US" i="1" baseline="30000" dirty="0" err="1" smtClean="0"/>
              <a:t>p</a:t>
            </a:r>
            <a:r>
              <a:rPr lang="en-US" i="1" baseline="30000" dirty="0" smtClean="0"/>
              <a:t> </a:t>
            </a:r>
            <a:r>
              <a:rPr lang="en-US" i="1" dirty="0" smtClean="0"/>
              <a:t>= 20 ns </a:t>
            </a:r>
          </a:p>
          <a:p>
            <a:pPr lvl="1"/>
            <a:r>
              <a:rPr lang="en-US" dirty="0" smtClean="0"/>
              <a:t>o # of segments = </a:t>
            </a:r>
            <a:r>
              <a:rPr lang="en-US" i="1" dirty="0" smtClean="0"/>
              <a:t>k = 4 </a:t>
            </a:r>
          </a:p>
          <a:p>
            <a:pPr lvl="1"/>
            <a:r>
              <a:rPr lang="en-US" dirty="0" smtClean="0"/>
              <a:t>o # of tasks = </a:t>
            </a:r>
            <a:r>
              <a:rPr lang="en-US" i="1" dirty="0" smtClean="0"/>
              <a:t>n = 100 </a:t>
            </a:r>
          </a:p>
          <a:p>
            <a:r>
              <a:rPr lang="en-US" dirty="0" smtClean="0"/>
              <a:t>The pipeline system will take (</a:t>
            </a:r>
            <a:r>
              <a:rPr lang="en-US" i="1" dirty="0" smtClean="0"/>
              <a:t>k + n – 1)</a:t>
            </a:r>
            <a:r>
              <a:rPr lang="en-US" i="1" dirty="0" err="1" smtClean="0"/>
              <a:t>t</a:t>
            </a:r>
            <a:r>
              <a:rPr lang="en-US" i="1" baseline="30000" dirty="0" err="1" smtClean="0"/>
              <a:t>p</a:t>
            </a:r>
            <a:r>
              <a:rPr lang="en-US" i="1" baseline="30000" dirty="0" smtClean="0"/>
              <a:t> </a:t>
            </a:r>
            <a:r>
              <a:rPr lang="en-US" i="1" dirty="0" smtClean="0"/>
              <a:t>= (4 + 100 –1)20ns = 2060 ns </a:t>
            </a:r>
          </a:p>
          <a:p>
            <a:r>
              <a:rPr lang="en-US" dirty="0" smtClean="0"/>
              <a:t>Assuming that </a:t>
            </a:r>
            <a:r>
              <a:rPr lang="en-US" i="1" dirty="0" err="1" smtClean="0"/>
              <a:t>t</a:t>
            </a:r>
            <a:r>
              <a:rPr lang="en-US" i="1" baseline="30000" dirty="0" err="1" smtClean="0"/>
              <a:t>n</a:t>
            </a:r>
            <a:r>
              <a:rPr lang="en-US" i="1" baseline="30000" dirty="0" smtClean="0"/>
              <a:t> </a:t>
            </a:r>
            <a:r>
              <a:rPr lang="en-US" i="1" dirty="0" smtClean="0"/>
              <a:t>= </a:t>
            </a:r>
            <a:r>
              <a:rPr lang="en-US" i="1" dirty="0" err="1" smtClean="0"/>
              <a:t>kt</a:t>
            </a:r>
            <a:r>
              <a:rPr lang="en-US" i="1" baseline="30000" dirty="0" err="1" smtClean="0"/>
              <a:t>p</a:t>
            </a:r>
            <a:r>
              <a:rPr lang="en-US" i="1" baseline="30000" dirty="0" smtClean="0"/>
              <a:t> </a:t>
            </a:r>
            <a:r>
              <a:rPr lang="en-US" i="1" dirty="0" smtClean="0"/>
              <a:t>= 4 * 20 = 80 ns, </a:t>
            </a:r>
          </a:p>
          <a:p>
            <a:r>
              <a:rPr lang="en-US" dirty="0" smtClean="0"/>
              <a:t>A </a:t>
            </a:r>
            <a:r>
              <a:rPr lang="en-US" dirty="0" err="1" smtClean="0"/>
              <a:t>nonpipeline</a:t>
            </a:r>
            <a:r>
              <a:rPr lang="en-US" dirty="0" smtClean="0"/>
              <a:t> system requires </a:t>
            </a:r>
            <a:r>
              <a:rPr lang="en-US" i="1" dirty="0" err="1" smtClean="0"/>
              <a:t>nkt</a:t>
            </a:r>
            <a:r>
              <a:rPr lang="en-US" i="1" baseline="30000" dirty="0" err="1" smtClean="0"/>
              <a:t>p</a:t>
            </a:r>
            <a:r>
              <a:rPr lang="en-US" i="1" baseline="30000" dirty="0" smtClean="0"/>
              <a:t> </a:t>
            </a:r>
            <a:r>
              <a:rPr lang="en-US" i="1" dirty="0" smtClean="0"/>
              <a:t>= 100 * 80 = 8000 ns </a:t>
            </a:r>
          </a:p>
          <a:p>
            <a:r>
              <a:rPr lang="en-US" dirty="0" smtClean="0"/>
              <a:t>The speedup ratio = 8000/2060 = 3.88 </a:t>
            </a:r>
          </a:p>
          <a:p>
            <a:r>
              <a:rPr lang="en-US" dirty="0" smtClean="0"/>
              <a:t>• The pipeline cannot operate at its maximum theoretical rate </a:t>
            </a:r>
          </a:p>
          <a:p>
            <a:r>
              <a:rPr lang="en-US" dirty="0" smtClean="0"/>
              <a:t>• One reason is that the clock cycle must be chosen to equal the time delay of the segment with the maximum propagation time </a:t>
            </a:r>
          </a:p>
          <a:p>
            <a:r>
              <a:rPr lang="en-US" dirty="0" smtClean="0"/>
              <a:t>• Pipeline organization is applicable for arithmetic operations and fetching instructions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32351"/>
            <a:ext cx="6096000" cy="5909310"/>
          </a:xfrm>
          <a:prstGeom prst="rect">
            <a:avLst/>
          </a:prstGeom>
        </p:spPr>
        <p:txBody>
          <a:bodyPr wrap="square">
            <a:spAutoFit/>
          </a:bodyPr>
          <a:lstStyle/>
          <a:p>
            <a:r>
              <a:rPr lang="en-US" b="1" dirty="0" smtClean="0"/>
              <a:t>Arithmetic Pipeline </a:t>
            </a:r>
          </a:p>
          <a:p>
            <a:r>
              <a:rPr lang="en-US" dirty="0" smtClean="0"/>
              <a:t>• Pipeline arithmetic units are usually found in very high speed computers </a:t>
            </a:r>
          </a:p>
          <a:p>
            <a:r>
              <a:rPr lang="en-US" dirty="0" smtClean="0"/>
              <a:t>• They are used to implement floating-point operations, multiplication of fixed-point numbers, and similar computations encountered in scientific problems </a:t>
            </a:r>
          </a:p>
          <a:p>
            <a:r>
              <a:rPr lang="en-US" dirty="0" smtClean="0"/>
              <a:t>• Example for floating-point addition and subtraction </a:t>
            </a:r>
          </a:p>
          <a:p>
            <a:r>
              <a:rPr lang="en-US" dirty="0" smtClean="0"/>
              <a:t>• Inputs are two normalized floating-point binary numbers </a:t>
            </a:r>
          </a:p>
          <a:p>
            <a:pPr lvl="1"/>
            <a:r>
              <a:rPr lang="en-US" dirty="0" smtClean="0"/>
              <a:t>X = A x 2</a:t>
            </a:r>
            <a:r>
              <a:rPr lang="en-US" baseline="30000" dirty="0" smtClean="0"/>
              <a:t>a</a:t>
            </a:r>
            <a:endParaRPr lang="en-US" dirty="0" smtClean="0"/>
          </a:p>
          <a:p>
            <a:pPr lvl="1"/>
            <a:r>
              <a:rPr lang="en-US" dirty="0" smtClean="0"/>
              <a:t>Y = B x 2</a:t>
            </a:r>
            <a:r>
              <a:rPr lang="en-US" baseline="30000" dirty="0" smtClean="0"/>
              <a:t>b</a:t>
            </a:r>
            <a:endParaRPr lang="en-US" dirty="0" smtClean="0"/>
          </a:p>
          <a:p>
            <a:r>
              <a:rPr lang="en-US" dirty="0" smtClean="0"/>
              <a:t>• A and B are two fractions that represent the mantissas </a:t>
            </a:r>
          </a:p>
          <a:p>
            <a:r>
              <a:rPr lang="en-US" dirty="0" smtClean="0"/>
              <a:t>• a and b are the exponents </a:t>
            </a:r>
          </a:p>
          <a:p>
            <a:r>
              <a:rPr lang="en-US" dirty="0" smtClean="0"/>
              <a:t>• Four segments are used to perform the following: </a:t>
            </a:r>
          </a:p>
          <a:p>
            <a:pPr lvl="2"/>
            <a:r>
              <a:rPr lang="en-US" dirty="0" smtClean="0"/>
              <a:t>o Compare the exponents </a:t>
            </a:r>
          </a:p>
          <a:p>
            <a:pPr lvl="2"/>
            <a:r>
              <a:rPr lang="en-US" dirty="0" smtClean="0"/>
              <a:t>o Align the mantissas </a:t>
            </a:r>
          </a:p>
          <a:p>
            <a:pPr lvl="2"/>
            <a:r>
              <a:rPr lang="en-US" dirty="0" smtClean="0"/>
              <a:t>o Add or subtract the mantissas </a:t>
            </a:r>
          </a:p>
          <a:p>
            <a:pPr lvl="2"/>
            <a:r>
              <a:rPr lang="en-US" dirty="0" smtClean="0"/>
              <a:t>o Normalize the result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685800" y="0"/>
            <a:ext cx="5334000" cy="86146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6096000" cy="3693319"/>
          </a:xfrm>
          <a:prstGeom prst="rect">
            <a:avLst/>
          </a:prstGeom>
        </p:spPr>
        <p:txBody>
          <a:bodyPr wrap="square">
            <a:spAutoFit/>
          </a:bodyPr>
          <a:lstStyle/>
          <a:p>
            <a:endParaRPr lang="en-US" dirty="0" smtClean="0"/>
          </a:p>
          <a:p>
            <a:r>
              <a:rPr lang="en-US" dirty="0" smtClean="0"/>
              <a:t>• X = 0.9504 x 10</a:t>
            </a:r>
            <a:r>
              <a:rPr lang="en-US" baseline="30000" dirty="0" smtClean="0"/>
              <a:t>3 </a:t>
            </a:r>
            <a:r>
              <a:rPr lang="en-US" dirty="0" smtClean="0"/>
              <a:t>and Y = 0.8200 x 10</a:t>
            </a:r>
            <a:r>
              <a:rPr lang="en-US" baseline="30000" dirty="0" smtClean="0"/>
              <a:t>2 </a:t>
            </a:r>
            <a:endParaRPr lang="en-US" dirty="0" smtClean="0"/>
          </a:p>
          <a:p>
            <a:r>
              <a:rPr lang="en-US" dirty="0" smtClean="0"/>
              <a:t>• The two exponents are subtracted in the first segment to obtain 3-2=1 </a:t>
            </a:r>
          </a:p>
          <a:p>
            <a:r>
              <a:rPr lang="en-US" dirty="0" smtClean="0"/>
              <a:t>• The larger exponent 3 is chosen as the exponent of the result </a:t>
            </a:r>
          </a:p>
          <a:p>
            <a:r>
              <a:rPr lang="en-US" dirty="0" smtClean="0"/>
              <a:t>• Segment 2 shifts the mantissa of Y to the right to obtain Y = 0.0820 x 10</a:t>
            </a:r>
            <a:r>
              <a:rPr lang="en-US" baseline="30000" dirty="0" smtClean="0"/>
              <a:t>3 </a:t>
            </a:r>
            <a:endParaRPr lang="en-US" dirty="0" smtClean="0"/>
          </a:p>
          <a:p>
            <a:r>
              <a:rPr lang="en-US" dirty="0" smtClean="0"/>
              <a:t>• The mantissas are now aligned </a:t>
            </a:r>
          </a:p>
          <a:p>
            <a:r>
              <a:rPr lang="en-US" dirty="0" smtClean="0"/>
              <a:t>• Segment 3 produces the sum Z = 1.0324 x 10</a:t>
            </a:r>
            <a:r>
              <a:rPr lang="en-US" baseline="30000" dirty="0" smtClean="0"/>
              <a:t>3 </a:t>
            </a:r>
            <a:endParaRPr lang="en-US" dirty="0" smtClean="0"/>
          </a:p>
          <a:p>
            <a:r>
              <a:rPr lang="en-US" dirty="0" smtClean="0"/>
              <a:t>• Segment 4 normalizes the result by shifting the mantissa once to the right and incrementing the exponent by one to obtain Z = 0.10324 x 10</a:t>
            </a:r>
            <a:r>
              <a:rPr lang="en-US" baseline="30000" dirty="0" smtClean="0"/>
              <a:t>4 </a:t>
            </a:r>
            <a:endParaRPr lang="en-US" dirty="0" smtClean="0"/>
          </a:p>
        </p:txBody>
      </p:sp>
      <p:sp>
        <p:nvSpPr>
          <p:cNvPr id="5" name="Rectangle 4"/>
          <p:cNvSpPr/>
          <p:nvPr/>
        </p:nvSpPr>
        <p:spPr>
          <a:xfrm>
            <a:off x="457200" y="4343400"/>
            <a:ext cx="6019800" cy="3139321"/>
          </a:xfrm>
          <a:prstGeom prst="rect">
            <a:avLst/>
          </a:prstGeom>
        </p:spPr>
        <p:txBody>
          <a:bodyPr wrap="square">
            <a:spAutoFit/>
          </a:bodyPr>
          <a:lstStyle/>
          <a:p>
            <a:r>
              <a:rPr lang="en-US" b="1" dirty="0" smtClean="0"/>
              <a:t>Instruction Pipeline </a:t>
            </a:r>
          </a:p>
          <a:p>
            <a:r>
              <a:rPr lang="en-US" dirty="0" smtClean="0"/>
              <a:t>• An instruction pipeline reads consecutive instructions from memory while previous instructions are being executed in other segments </a:t>
            </a:r>
          </a:p>
          <a:p>
            <a:r>
              <a:rPr lang="en-US" dirty="0" smtClean="0"/>
              <a:t>• This causes the instruction fetch and execute phases to overlap and perform simultaneous operations </a:t>
            </a:r>
          </a:p>
          <a:p>
            <a:r>
              <a:rPr lang="en-US" dirty="0" smtClean="0"/>
              <a:t>• If a branch out of sequence occurs, the pipeline must be emptied and all the instructions that have been read from memory after the branch instruction must be discarded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5867400" cy="8679299"/>
          </a:xfrm>
          <a:prstGeom prst="rect">
            <a:avLst/>
          </a:prstGeom>
        </p:spPr>
        <p:txBody>
          <a:bodyPr wrap="square">
            <a:spAutoFit/>
          </a:bodyPr>
          <a:lstStyle/>
          <a:p>
            <a:endParaRPr lang="en-US" dirty="0" smtClean="0"/>
          </a:p>
          <a:p>
            <a:r>
              <a:rPr lang="en-US" dirty="0" smtClean="0"/>
              <a:t>• Consider a computer with an instruction fetch unit and an instruction execution unit forming a two segment pipeline </a:t>
            </a:r>
          </a:p>
          <a:p>
            <a:r>
              <a:rPr lang="en-US" dirty="0" smtClean="0"/>
              <a:t>• A FIFO buffer can be used for the fetch segment </a:t>
            </a:r>
          </a:p>
          <a:p>
            <a:r>
              <a:rPr lang="en-US" dirty="0" smtClean="0"/>
              <a:t>• Thus, an instruction stream can be placed in a queue, waiting for decoding and processing by the execution segment </a:t>
            </a:r>
          </a:p>
          <a:p>
            <a:r>
              <a:rPr lang="en-US" dirty="0" smtClean="0"/>
              <a:t>• This reduces the average access time to memory for reading instructions </a:t>
            </a:r>
          </a:p>
          <a:p>
            <a:r>
              <a:rPr lang="en-US" dirty="0" smtClean="0"/>
              <a:t>• Whenever there is space in the buffer, the control unit initiates the next instruction fetch phase </a:t>
            </a:r>
          </a:p>
          <a:p>
            <a:r>
              <a:rPr lang="en-US" dirty="0" smtClean="0"/>
              <a:t>• The following steps are needed to process each instruction: </a:t>
            </a:r>
          </a:p>
          <a:p>
            <a:r>
              <a:rPr lang="en-US" dirty="0" smtClean="0"/>
              <a:t>o Fetch the instruction from memory </a:t>
            </a:r>
          </a:p>
          <a:p>
            <a:r>
              <a:rPr lang="en-US" dirty="0" smtClean="0"/>
              <a:t>o Decode the instruction </a:t>
            </a:r>
          </a:p>
          <a:p>
            <a:r>
              <a:rPr lang="en-US" dirty="0" smtClean="0"/>
              <a:t>o Calculate the effective address </a:t>
            </a:r>
          </a:p>
          <a:p>
            <a:r>
              <a:rPr lang="en-US" dirty="0" smtClean="0"/>
              <a:t>o Fetch the operands from memory </a:t>
            </a:r>
          </a:p>
          <a:p>
            <a:r>
              <a:rPr lang="en-US" dirty="0" smtClean="0"/>
              <a:t>o Execute the instruction </a:t>
            </a:r>
          </a:p>
          <a:p>
            <a:r>
              <a:rPr lang="en-US" dirty="0" smtClean="0"/>
              <a:t>o Store the result in the proper place </a:t>
            </a:r>
          </a:p>
          <a:p>
            <a:r>
              <a:rPr lang="en-US" dirty="0" smtClean="0"/>
              <a:t>• The pipeline may not perform at its maximum rate due to: </a:t>
            </a:r>
          </a:p>
          <a:p>
            <a:r>
              <a:rPr lang="en-US" dirty="0" smtClean="0"/>
              <a:t>o Different segments taking different times to operate </a:t>
            </a:r>
          </a:p>
          <a:p>
            <a:r>
              <a:rPr lang="en-US" dirty="0" smtClean="0"/>
              <a:t>o Some segment being skipped for certain operations </a:t>
            </a:r>
          </a:p>
          <a:p>
            <a:r>
              <a:rPr lang="en-US" dirty="0" smtClean="0"/>
              <a:t>o Memory access conflicts </a:t>
            </a:r>
          </a:p>
          <a:p>
            <a:r>
              <a:rPr lang="en-US" dirty="0" smtClean="0"/>
              <a:t>• Example: Four-segment instruction pipeline </a:t>
            </a:r>
          </a:p>
          <a:p>
            <a:r>
              <a:rPr lang="en-US" dirty="0" smtClean="0"/>
              <a:t>• Assume that the decoding can be combined with calculating the EA in one segment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6400800" cy="1200329"/>
          </a:xfrm>
          <a:prstGeom prst="rect">
            <a:avLst/>
          </a:prstGeom>
        </p:spPr>
        <p:txBody>
          <a:bodyPr wrap="square">
            <a:spAutoFit/>
          </a:bodyPr>
          <a:lstStyle/>
          <a:p>
            <a:endParaRPr lang="en-US" dirty="0" smtClean="0"/>
          </a:p>
          <a:p>
            <a:r>
              <a:rPr lang="en-US" dirty="0" smtClean="0"/>
              <a:t>• Assume that most of the instructions store the result in a register so that the execution and storing of the result can be combined in one segment </a:t>
            </a:r>
          </a:p>
        </p:txBody>
      </p:sp>
      <p:pic>
        <p:nvPicPr>
          <p:cNvPr id="6146" name="Picture 2"/>
          <p:cNvPicPr>
            <a:picLocks noChangeAspect="1" noChangeArrowheads="1"/>
          </p:cNvPicPr>
          <p:nvPr/>
        </p:nvPicPr>
        <p:blipFill>
          <a:blip r:embed="rId2"/>
          <a:srcRect/>
          <a:stretch>
            <a:fillRect/>
          </a:stretch>
        </p:blipFill>
        <p:spPr bwMode="auto">
          <a:xfrm>
            <a:off x="457200" y="1447800"/>
            <a:ext cx="5638800" cy="4250263"/>
          </a:xfrm>
          <a:prstGeom prst="rect">
            <a:avLst/>
          </a:prstGeom>
          <a:noFill/>
          <a:ln w="9525">
            <a:noFill/>
            <a:miter lim="800000"/>
            <a:headEnd/>
            <a:tailEnd/>
          </a:ln>
          <a:effectLst/>
        </p:spPr>
      </p:pic>
      <p:sp>
        <p:nvSpPr>
          <p:cNvPr id="4" name="Rectangle 3"/>
          <p:cNvSpPr/>
          <p:nvPr/>
        </p:nvSpPr>
        <p:spPr>
          <a:xfrm>
            <a:off x="228600" y="5450681"/>
            <a:ext cx="6629400" cy="3693319"/>
          </a:xfrm>
          <a:prstGeom prst="rect">
            <a:avLst/>
          </a:prstGeom>
        </p:spPr>
        <p:txBody>
          <a:bodyPr wrap="square">
            <a:spAutoFit/>
          </a:bodyPr>
          <a:lstStyle/>
          <a:p>
            <a:endParaRPr lang="en-US" dirty="0" smtClean="0"/>
          </a:p>
          <a:p>
            <a:r>
              <a:rPr lang="en-US" dirty="0" smtClean="0"/>
              <a:t>• Up to four </a:t>
            </a:r>
            <a:r>
              <a:rPr lang="en-US" dirty="0" err="1" smtClean="0"/>
              <a:t>suboperations</a:t>
            </a:r>
            <a:r>
              <a:rPr lang="en-US" dirty="0" smtClean="0"/>
              <a:t> in the instruction cycle can overlap and up to four different instructions can be in progress of being processed at the same time </a:t>
            </a:r>
          </a:p>
          <a:p>
            <a:r>
              <a:rPr lang="en-US" dirty="0" smtClean="0"/>
              <a:t>• It is assumed that the processor has separate instruction and data memories </a:t>
            </a:r>
          </a:p>
          <a:p>
            <a:r>
              <a:rPr lang="en-US" dirty="0" smtClean="0"/>
              <a:t>• Reasons for the pipeline to deviate from its normal operation are: </a:t>
            </a:r>
          </a:p>
          <a:p>
            <a:r>
              <a:rPr lang="en-US" dirty="0" smtClean="0"/>
              <a:t>o </a:t>
            </a:r>
            <a:r>
              <a:rPr lang="en-US" i="1" dirty="0" smtClean="0"/>
              <a:t>Resource conflicts caused by access to memory by two segments at the same time. </a:t>
            </a:r>
          </a:p>
          <a:p>
            <a:r>
              <a:rPr lang="en-US" dirty="0" smtClean="0"/>
              <a:t>o </a:t>
            </a:r>
            <a:r>
              <a:rPr lang="en-US" i="1" dirty="0" smtClean="0"/>
              <a:t>Data dependency conflicts arise when an instruction depends on the result of a previous instruction, but his result is not yet available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6248400" cy="5909310"/>
          </a:xfrm>
          <a:prstGeom prst="rect">
            <a:avLst/>
          </a:prstGeom>
        </p:spPr>
        <p:txBody>
          <a:bodyPr wrap="square">
            <a:spAutoFit/>
          </a:bodyPr>
          <a:lstStyle/>
          <a:p>
            <a:endParaRPr lang="en-US" dirty="0" smtClean="0"/>
          </a:p>
          <a:p>
            <a:r>
              <a:rPr lang="en-US" dirty="0" smtClean="0"/>
              <a:t>o </a:t>
            </a:r>
            <a:r>
              <a:rPr lang="en-US" i="1" dirty="0" smtClean="0"/>
              <a:t>Branch difficulties arise from program control instructions that may change the value of PC </a:t>
            </a:r>
          </a:p>
          <a:p>
            <a:r>
              <a:rPr lang="en-US" dirty="0" smtClean="0"/>
              <a:t>• Methods to handle data dependency: </a:t>
            </a:r>
          </a:p>
          <a:p>
            <a:r>
              <a:rPr lang="en-US" dirty="0" smtClean="0"/>
              <a:t>o </a:t>
            </a:r>
            <a:r>
              <a:rPr lang="en-US" i="1" dirty="0" smtClean="0"/>
              <a:t>Hardware interlocks are circuits that detect instructions whose source operands are destinations of prior instructions. Detection causes the hardware to insert the required delays without altering the program sequence. </a:t>
            </a:r>
          </a:p>
          <a:p>
            <a:r>
              <a:rPr lang="en-US" dirty="0" smtClean="0"/>
              <a:t>o </a:t>
            </a:r>
            <a:r>
              <a:rPr lang="en-US" i="1" dirty="0" smtClean="0"/>
              <a:t>Operand forwarding uses special hardware to detect a conflict and then avoid it by routing the data through special paths between pipeline segments. This requires additional hardware paths through multiplexers as well as the circuit to detect the conflict. </a:t>
            </a:r>
          </a:p>
          <a:p>
            <a:r>
              <a:rPr lang="en-US" dirty="0" smtClean="0"/>
              <a:t>o </a:t>
            </a:r>
            <a:r>
              <a:rPr lang="en-US" i="1" dirty="0" smtClean="0"/>
              <a:t>Delayed load is a procedure that gives the responsibility for solving data conflicts to the compiler. The compiler is designed to detect a data conflict and reorder the instructions as necessary to delay the loading of the conflicting data by inserting no-operation instructions.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6019800" cy="7017306"/>
          </a:xfrm>
          <a:prstGeom prst="rect">
            <a:avLst/>
          </a:prstGeom>
        </p:spPr>
        <p:txBody>
          <a:bodyPr wrap="square">
            <a:spAutoFit/>
          </a:bodyPr>
          <a:lstStyle/>
          <a:p>
            <a:endParaRPr lang="en-US" dirty="0" smtClean="0"/>
          </a:p>
          <a:p>
            <a:r>
              <a:rPr lang="en-US" dirty="0" smtClean="0"/>
              <a:t>• Methods to handle branch instructions: </a:t>
            </a:r>
          </a:p>
          <a:p>
            <a:r>
              <a:rPr lang="en-US" dirty="0" smtClean="0"/>
              <a:t>o </a:t>
            </a:r>
            <a:r>
              <a:rPr lang="en-US" i="1" dirty="0" err="1" smtClean="0"/>
              <a:t>Prefetching</a:t>
            </a:r>
            <a:r>
              <a:rPr lang="en-US" i="1" dirty="0" smtClean="0"/>
              <a:t> the target instruction in addition to the next instruction allows either instruction to be available. </a:t>
            </a:r>
          </a:p>
          <a:p>
            <a:r>
              <a:rPr lang="en-US" dirty="0" smtClean="0"/>
              <a:t>o </a:t>
            </a:r>
            <a:r>
              <a:rPr lang="en-US" i="1" dirty="0" smtClean="0"/>
              <a:t>A branch target buffer is an associative memory included in the fetch segment of the branch instruction that stores the target instruction for a previously executed branch. It also stores the next few instructions after the branch target instruction. This way, the branch instructions that have occurred previously are readily available in the pipeline without interruption. </a:t>
            </a:r>
          </a:p>
          <a:p>
            <a:r>
              <a:rPr lang="en-US" dirty="0" smtClean="0"/>
              <a:t>o </a:t>
            </a:r>
            <a:r>
              <a:rPr lang="en-US" i="1" dirty="0" smtClean="0"/>
              <a:t>The loop buffer is a variation of the BTB. It is a small very high speed register file maintained by the instruction fetch segment of the pipeline. Stores all branches within a loop segment. </a:t>
            </a:r>
          </a:p>
          <a:p>
            <a:r>
              <a:rPr lang="en-US" dirty="0" smtClean="0"/>
              <a:t>o </a:t>
            </a:r>
            <a:r>
              <a:rPr lang="en-US" i="1" dirty="0" smtClean="0"/>
              <a:t>Branch prediction uses some additional logic to guess the outcome of a conditional branch instruction before it is executed. The pipeline then begins </a:t>
            </a:r>
            <a:r>
              <a:rPr lang="en-US" i="1" dirty="0" err="1" smtClean="0"/>
              <a:t>prefetching</a:t>
            </a:r>
            <a:r>
              <a:rPr lang="en-US" i="1" dirty="0" smtClean="0"/>
              <a:t> instructions from the predicted path. </a:t>
            </a:r>
          </a:p>
          <a:p>
            <a:r>
              <a:rPr lang="en-US" dirty="0" smtClean="0"/>
              <a:t>o </a:t>
            </a:r>
            <a:r>
              <a:rPr lang="en-US" i="1" dirty="0" smtClean="0"/>
              <a:t>Delayed branch is used in most RISC processors so that the compiler rearranges the instructions to delay the branch.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 </a:t>
            </a:r>
            <a:r>
              <a:rPr lang="en-US" b="1" dirty="0" smtClean="0"/>
              <a:t>Parallel Processing </a:t>
            </a:r>
          </a:p>
          <a:p>
            <a:r>
              <a:rPr lang="en-US" dirty="0" smtClean="0"/>
              <a:t>• A parallel processing system is able to perform concurrent data processing to achieve faster execution time </a:t>
            </a:r>
          </a:p>
          <a:p>
            <a:r>
              <a:rPr lang="en-US" dirty="0" smtClean="0"/>
              <a:t>• The system may have two or more ALUs and be able to execute two or more instructions at the same time </a:t>
            </a:r>
          </a:p>
          <a:p>
            <a:r>
              <a:rPr lang="en-US" dirty="0" smtClean="0"/>
              <a:t>• Also, the system may have two or more processors operating concurrently </a:t>
            </a:r>
          </a:p>
          <a:p>
            <a:r>
              <a:rPr lang="en-US" dirty="0" smtClean="0"/>
              <a:t>• Goal is to increase the </a:t>
            </a:r>
            <a:r>
              <a:rPr lang="en-US" i="1" dirty="0" smtClean="0"/>
              <a:t>throughput – the amount of processing that can be accomplished during a given interval of time </a:t>
            </a:r>
          </a:p>
          <a:p>
            <a:r>
              <a:rPr lang="en-US" dirty="0" smtClean="0"/>
              <a:t>• Parallel processing increases the amount of hardware required </a:t>
            </a:r>
          </a:p>
          <a:p>
            <a:r>
              <a:rPr lang="en-US" dirty="0" smtClean="0"/>
              <a:t>• Example: the ALU can be separated into three units and the operands diverted to each unit under the supervision of a control unit </a:t>
            </a:r>
          </a:p>
          <a:p>
            <a:r>
              <a:rPr lang="en-US" dirty="0" smtClean="0"/>
              <a:t>• All units are independent of each other </a:t>
            </a:r>
          </a:p>
          <a:p>
            <a:r>
              <a:rPr lang="en-US" dirty="0" smtClean="0"/>
              <a:t>• A multifunctional organization is usually associated with a complex control unit to coordinate all the activities among the various components </a:t>
            </a:r>
          </a:p>
        </p:txBody>
      </p:sp>
      <p:sp>
        <p:nvSpPr>
          <p:cNvPr id="2" name="Title 1"/>
          <p:cNvSpPr>
            <a:spLocks noGrp="1"/>
          </p:cNvSpPr>
          <p:nvPr>
            <p:ph type="title"/>
          </p:nvPr>
        </p:nvSpPr>
        <p:spPr/>
        <p:txBody>
          <a:bodyPr>
            <a:normAutofit/>
          </a:bodyPr>
          <a:lstStyle/>
          <a:p>
            <a:pPr algn="ctr"/>
            <a:r>
              <a:rPr lang="en-US" u="sng" dirty="0" smtClean="0">
                <a:solidFill>
                  <a:srgbClr val="FF0000"/>
                </a:solidFill>
              </a:rPr>
              <a:t>Pipelining and vector processing</a:t>
            </a:r>
            <a:endParaRPr lang="en-US" u="sng"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62000" y="0"/>
            <a:ext cx="5334000" cy="874683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914402"/>
            <a:ext cx="6000750" cy="6370975"/>
          </a:xfrm>
          <a:prstGeom prst="rect">
            <a:avLst/>
          </a:prstGeom>
        </p:spPr>
        <p:txBody>
          <a:bodyPr wrap="square">
            <a:spAutoFit/>
          </a:bodyPr>
          <a:lstStyle/>
          <a:p>
            <a:endParaRPr lang="en-US" sz="2400" dirty="0" smtClean="0"/>
          </a:p>
          <a:p>
            <a:r>
              <a:rPr lang="en-US" sz="2400" dirty="0" smtClean="0"/>
              <a:t>• Parallel processing can be classified from: </a:t>
            </a:r>
          </a:p>
          <a:p>
            <a:r>
              <a:rPr lang="en-US" sz="2400" dirty="0" smtClean="0"/>
              <a:t>o The internal organization of the processors </a:t>
            </a:r>
          </a:p>
          <a:p>
            <a:r>
              <a:rPr lang="en-US" sz="2400" dirty="0" smtClean="0"/>
              <a:t>o The interconnection structure between processors </a:t>
            </a:r>
          </a:p>
          <a:p>
            <a:r>
              <a:rPr lang="en-US" sz="2400" dirty="0" smtClean="0"/>
              <a:t>o The flow of information through the system </a:t>
            </a:r>
          </a:p>
          <a:p>
            <a:r>
              <a:rPr lang="en-US" sz="2400" dirty="0" smtClean="0"/>
              <a:t>o The number of instructions and data items that are manipulated simultaneously </a:t>
            </a:r>
          </a:p>
          <a:p>
            <a:r>
              <a:rPr lang="en-US" sz="2400" dirty="0" smtClean="0"/>
              <a:t>• The sequence of instructions read from memory is the </a:t>
            </a:r>
            <a:r>
              <a:rPr lang="en-US" sz="2400" i="1" dirty="0" smtClean="0"/>
              <a:t>instruction stream </a:t>
            </a:r>
          </a:p>
          <a:p>
            <a:r>
              <a:rPr lang="en-US" sz="2400" dirty="0" smtClean="0"/>
              <a:t>• The operations performed on the data in the processor is the </a:t>
            </a:r>
            <a:r>
              <a:rPr lang="en-US" sz="2400" i="1" dirty="0" smtClean="0"/>
              <a:t>data stream</a:t>
            </a:r>
            <a:endParaRPr lang="en-US" sz="2400" dirty="0" smtClean="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050" y="632459"/>
            <a:ext cx="6000750" cy="8402300"/>
          </a:xfrm>
          <a:prstGeom prst="rect">
            <a:avLst/>
          </a:prstGeom>
        </p:spPr>
        <p:txBody>
          <a:bodyPr wrap="square">
            <a:spAutoFit/>
          </a:bodyPr>
          <a:lstStyle/>
          <a:p>
            <a:endParaRPr lang="en-US" i="1" dirty="0" smtClean="0"/>
          </a:p>
          <a:p>
            <a:endParaRPr lang="en-US" dirty="0" smtClean="0"/>
          </a:p>
          <a:p>
            <a:r>
              <a:rPr lang="en-US" dirty="0" smtClean="0"/>
              <a:t>• Parallel processing may occur in the instruction stream, the data stream, or both </a:t>
            </a:r>
          </a:p>
          <a:p>
            <a:r>
              <a:rPr lang="en-US" dirty="0" smtClean="0"/>
              <a:t>• Computer classification: </a:t>
            </a:r>
          </a:p>
          <a:p>
            <a:r>
              <a:rPr lang="en-US" dirty="0" smtClean="0"/>
              <a:t>o Single instruction stream, single data stream – SISD </a:t>
            </a:r>
          </a:p>
          <a:p>
            <a:r>
              <a:rPr lang="en-US" dirty="0" smtClean="0"/>
              <a:t>o Single instruction stream, multiple data stream – SIMD </a:t>
            </a:r>
          </a:p>
          <a:p>
            <a:r>
              <a:rPr lang="en-US" dirty="0" smtClean="0"/>
              <a:t>o Multiple instruction stream, single data stream – MISD </a:t>
            </a:r>
          </a:p>
          <a:p>
            <a:r>
              <a:rPr lang="en-US" dirty="0" smtClean="0"/>
              <a:t>o Multiple instruction stream, multiple data stream – MIMD </a:t>
            </a:r>
          </a:p>
          <a:p>
            <a:r>
              <a:rPr lang="en-US" dirty="0" smtClean="0"/>
              <a:t>• SISD – Instructions are executed sequentially. Parallel processing may be achieved by means of multiple functional units or by pipeline processing </a:t>
            </a:r>
          </a:p>
          <a:p>
            <a:r>
              <a:rPr lang="en-US" dirty="0" smtClean="0"/>
              <a:t>• SIMD – Includes multiple processing units with a single control unit. All processors receive the same instruction, but operate on different data. </a:t>
            </a:r>
          </a:p>
          <a:p>
            <a:r>
              <a:rPr lang="en-US" dirty="0" smtClean="0"/>
              <a:t>• MIMD – A computer system capable of processing several programs at the same time. </a:t>
            </a:r>
          </a:p>
          <a:p>
            <a:r>
              <a:rPr lang="en-US" dirty="0" smtClean="0"/>
              <a:t>• We will consider parallel processing under the following main topics: </a:t>
            </a:r>
          </a:p>
          <a:p>
            <a:r>
              <a:rPr lang="en-US" dirty="0" smtClean="0"/>
              <a:t>o Pipeline processing </a:t>
            </a:r>
          </a:p>
          <a:p>
            <a:r>
              <a:rPr lang="en-US" dirty="0" smtClean="0"/>
              <a:t>o Vector processing </a:t>
            </a:r>
          </a:p>
          <a:p>
            <a:r>
              <a:rPr lang="en-US" dirty="0" smtClean="0"/>
              <a:t>o Array processors </a:t>
            </a:r>
          </a:p>
          <a:p>
            <a:endParaRPr lang="en-US" i="1" dirty="0" smtClean="0"/>
          </a:p>
          <a:p>
            <a:endParaRPr lang="en-US" dirty="0" smtClean="0"/>
          </a:p>
          <a:p>
            <a:endParaRPr lang="en-US" dirty="0" smtClean="0"/>
          </a:p>
          <a:p>
            <a:r>
              <a:rPr lang="en-US" dirty="0" smtClean="0"/>
              <a:t>• </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6019800" cy="7017306"/>
          </a:xfrm>
          <a:prstGeom prst="rect">
            <a:avLst/>
          </a:prstGeom>
        </p:spPr>
        <p:txBody>
          <a:bodyPr wrap="square">
            <a:spAutoFit/>
          </a:bodyPr>
          <a:lstStyle/>
          <a:p>
            <a:r>
              <a:rPr lang="en-US" b="1" dirty="0" smtClean="0"/>
              <a:t>Pipelining </a:t>
            </a:r>
          </a:p>
          <a:p>
            <a:r>
              <a:rPr lang="en-US" dirty="0" smtClean="0"/>
              <a:t>• Pipelining is a technique of decomposing a sequential process into </a:t>
            </a:r>
            <a:r>
              <a:rPr lang="en-US" dirty="0" err="1" smtClean="0"/>
              <a:t>suboperations</a:t>
            </a:r>
            <a:r>
              <a:rPr lang="en-US" dirty="0" smtClean="0"/>
              <a:t>, with each </a:t>
            </a:r>
            <a:r>
              <a:rPr lang="en-US" dirty="0" err="1" smtClean="0"/>
              <a:t>subprocess</a:t>
            </a:r>
            <a:r>
              <a:rPr lang="en-US" dirty="0" smtClean="0"/>
              <a:t> being executed in a special dedicated segment that operates concurrently with all other segments </a:t>
            </a:r>
          </a:p>
          <a:p>
            <a:r>
              <a:rPr lang="en-US" dirty="0" smtClean="0"/>
              <a:t>• Each segment performs partial processing dictated by the way the task is partitioned </a:t>
            </a:r>
          </a:p>
          <a:p>
            <a:r>
              <a:rPr lang="en-US" dirty="0" smtClean="0"/>
              <a:t>• The result obtained from the computation in each segment is transferred to the next segment in the pipeline </a:t>
            </a:r>
          </a:p>
          <a:p>
            <a:r>
              <a:rPr lang="en-US" dirty="0" smtClean="0"/>
              <a:t>• The final result is obtained after the data have passed through all segments </a:t>
            </a:r>
          </a:p>
          <a:p>
            <a:r>
              <a:rPr lang="en-US" dirty="0" smtClean="0"/>
              <a:t>• Can imagine that each segment consists of an input register followed by an combinational circuit </a:t>
            </a:r>
          </a:p>
          <a:p>
            <a:r>
              <a:rPr lang="en-US" dirty="0" smtClean="0"/>
              <a:t>• A clock is applied to all registers after enough time has elapsed to perform all segment activity </a:t>
            </a:r>
          </a:p>
          <a:p>
            <a:r>
              <a:rPr lang="en-US" dirty="0" smtClean="0"/>
              <a:t>• The information flows through the pipeline one step at a time </a:t>
            </a:r>
          </a:p>
          <a:p>
            <a:r>
              <a:rPr lang="it-IT" dirty="0" smtClean="0"/>
              <a:t>• Example: A</a:t>
            </a:r>
            <a:r>
              <a:rPr lang="it-IT" baseline="30000" dirty="0" smtClean="0"/>
              <a:t>i </a:t>
            </a:r>
            <a:r>
              <a:rPr lang="it-IT" dirty="0" smtClean="0"/>
              <a:t>* B</a:t>
            </a:r>
            <a:r>
              <a:rPr lang="it-IT" baseline="30000" dirty="0" smtClean="0"/>
              <a:t>i </a:t>
            </a:r>
            <a:r>
              <a:rPr lang="it-IT" dirty="0" smtClean="0"/>
              <a:t>+ C</a:t>
            </a:r>
            <a:r>
              <a:rPr lang="it-IT" baseline="30000" dirty="0" smtClean="0"/>
              <a:t>i </a:t>
            </a:r>
            <a:r>
              <a:rPr lang="it-IT" dirty="0" smtClean="0"/>
              <a:t>for i = 1, 2, 3, …, 7 </a:t>
            </a:r>
          </a:p>
          <a:p>
            <a:r>
              <a:rPr lang="en-US" dirty="0" smtClean="0"/>
              <a:t>• The </a:t>
            </a:r>
            <a:r>
              <a:rPr lang="en-US" dirty="0" err="1" smtClean="0"/>
              <a:t>suboperations</a:t>
            </a:r>
            <a:r>
              <a:rPr lang="en-US" dirty="0" smtClean="0"/>
              <a:t> performed in each segment are: </a:t>
            </a:r>
          </a:p>
          <a:p>
            <a:pPr lvl="1"/>
            <a:r>
              <a:rPr lang="en-US" dirty="0" smtClean="0"/>
              <a:t>R1 ← A</a:t>
            </a:r>
            <a:r>
              <a:rPr lang="en-US" baseline="30000" dirty="0" smtClean="0"/>
              <a:t>i </a:t>
            </a:r>
            <a:r>
              <a:rPr lang="en-US" dirty="0" smtClean="0"/>
              <a:t>, R2 ← B</a:t>
            </a:r>
            <a:r>
              <a:rPr lang="en-US" baseline="30000" dirty="0" smtClean="0"/>
              <a:t>i</a:t>
            </a:r>
            <a:endParaRPr lang="en-US" dirty="0" smtClean="0"/>
          </a:p>
          <a:p>
            <a:pPr lvl="1"/>
            <a:r>
              <a:rPr lang="pt-BR" dirty="0" smtClean="0"/>
              <a:t>R3 ← R1 * R2, R4 ← C</a:t>
            </a:r>
            <a:r>
              <a:rPr lang="pt-BR" baseline="30000" dirty="0" smtClean="0"/>
              <a:t>i</a:t>
            </a:r>
            <a:endParaRPr lang="pt-BR" dirty="0" smtClean="0"/>
          </a:p>
          <a:p>
            <a:pPr lvl="1"/>
            <a:r>
              <a:rPr lang="en-US" dirty="0" smtClean="0"/>
              <a:t>R5 ← R3 + R4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4800" y="609600"/>
            <a:ext cx="6172200" cy="6827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04800" y="381000"/>
            <a:ext cx="6019800" cy="4229100"/>
          </a:xfrm>
          <a:prstGeom prst="rect">
            <a:avLst/>
          </a:prstGeom>
          <a:noFill/>
          <a:ln w="9525">
            <a:noFill/>
            <a:miter lim="800000"/>
            <a:headEnd/>
            <a:tailEnd/>
          </a:ln>
          <a:effectLst/>
        </p:spPr>
      </p:pic>
      <p:sp>
        <p:nvSpPr>
          <p:cNvPr id="3" name="Rectangle 2"/>
          <p:cNvSpPr/>
          <p:nvPr/>
        </p:nvSpPr>
        <p:spPr>
          <a:xfrm>
            <a:off x="304800" y="4343401"/>
            <a:ext cx="6324600" cy="4524315"/>
          </a:xfrm>
          <a:prstGeom prst="rect">
            <a:avLst/>
          </a:prstGeom>
        </p:spPr>
        <p:txBody>
          <a:bodyPr wrap="square">
            <a:spAutoFit/>
          </a:bodyPr>
          <a:lstStyle/>
          <a:p>
            <a:endParaRPr lang="en-US" dirty="0" smtClean="0"/>
          </a:p>
          <a:p>
            <a:r>
              <a:rPr lang="en-US" dirty="0" smtClean="0"/>
              <a:t>• Any operation that can be decomposed into a sequence of sub operations of about the same complexity can be implemented by a pipeline processor </a:t>
            </a:r>
          </a:p>
          <a:p>
            <a:r>
              <a:rPr lang="en-US" dirty="0" smtClean="0"/>
              <a:t>• The technique is efficient for those applications that need to repeat the same task many time with different sets of data </a:t>
            </a:r>
          </a:p>
          <a:p>
            <a:r>
              <a:rPr lang="en-US" dirty="0" smtClean="0"/>
              <a:t>• A task is the total operation performed going through all segments of a pipeline </a:t>
            </a:r>
          </a:p>
          <a:p>
            <a:r>
              <a:rPr lang="en-US" dirty="0" smtClean="0"/>
              <a:t>• The behavior of a pipeline can be illustrated with a </a:t>
            </a:r>
            <a:r>
              <a:rPr lang="en-US" i="1" dirty="0" smtClean="0"/>
              <a:t>space-time diagram </a:t>
            </a:r>
          </a:p>
          <a:p>
            <a:r>
              <a:rPr lang="en-US" dirty="0" smtClean="0"/>
              <a:t>• This shows the segment utilization as a function of time </a:t>
            </a:r>
          </a:p>
          <a:p>
            <a:r>
              <a:rPr lang="en-US" dirty="0" smtClean="0"/>
              <a:t>• Once the pipeline is full, it takes only one clock period to obtain an output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57200" y="228600"/>
            <a:ext cx="6019800" cy="3341687"/>
          </a:xfrm>
          <a:prstGeom prst="rect">
            <a:avLst/>
          </a:prstGeom>
          <a:noFill/>
          <a:ln w="9525">
            <a:noFill/>
            <a:miter lim="800000"/>
            <a:headEnd/>
            <a:tailEnd/>
          </a:ln>
          <a:effectLst/>
        </p:spPr>
      </p:pic>
      <p:sp>
        <p:nvSpPr>
          <p:cNvPr id="3" name="Rectangle 2"/>
          <p:cNvSpPr/>
          <p:nvPr/>
        </p:nvSpPr>
        <p:spPr>
          <a:xfrm>
            <a:off x="228600" y="3234690"/>
            <a:ext cx="6324600" cy="5909310"/>
          </a:xfrm>
          <a:prstGeom prst="rect">
            <a:avLst/>
          </a:prstGeom>
        </p:spPr>
        <p:txBody>
          <a:bodyPr wrap="square">
            <a:spAutoFit/>
          </a:bodyPr>
          <a:lstStyle/>
          <a:p>
            <a:endParaRPr lang="en-US" dirty="0" smtClean="0"/>
          </a:p>
          <a:p>
            <a:r>
              <a:rPr lang="en-US" dirty="0" smtClean="0"/>
              <a:t>• Consider a </a:t>
            </a:r>
            <a:r>
              <a:rPr lang="en-US" i="1" dirty="0" smtClean="0"/>
              <a:t>k-segment pipeline with a clock cycle time </a:t>
            </a:r>
            <a:r>
              <a:rPr lang="en-US" i="1" dirty="0" err="1" smtClean="0"/>
              <a:t>t</a:t>
            </a:r>
            <a:r>
              <a:rPr lang="en-US" i="1" baseline="30000" dirty="0" err="1" smtClean="0"/>
              <a:t>p</a:t>
            </a:r>
            <a:r>
              <a:rPr lang="en-US" i="1" baseline="30000" dirty="0" smtClean="0"/>
              <a:t> </a:t>
            </a:r>
            <a:r>
              <a:rPr lang="en-US" i="1" dirty="0" smtClean="0"/>
              <a:t>to execute n tasks </a:t>
            </a:r>
          </a:p>
          <a:p>
            <a:r>
              <a:rPr lang="en-US" dirty="0" smtClean="0"/>
              <a:t>• The first task T</a:t>
            </a:r>
            <a:r>
              <a:rPr lang="en-US" baseline="30000" dirty="0" smtClean="0"/>
              <a:t>1 </a:t>
            </a:r>
            <a:r>
              <a:rPr lang="en-US" dirty="0" smtClean="0"/>
              <a:t>requires time </a:t>
            </a:r>
            <a:r>
              <a:rPr lang="en-US" i="1" dirty="0" err="1" smtClean="0"/>
              <a:t>kt</a:t>
            </a:r>
            <a:r>
              <a:rPr lang="en-US" i="1" baseline="30000" dirty="0" err="1" smtClean="0"/>
              <a:t>p</a:t>
            </a:r>
            <a:r>
              <a:rPr lang="en-US" i="1" baseline="30000" dirty="0" smtClean="0"/>
              <a:t> </a:t>
            </a:r>
            <a:r>
              <a:rPr lang="en-US" i="1" dirty="0" smtClean="0"/>
              <a:t>to complete </a:t>
            </a:r>
          </a:p>
          <a:p>
            <a:r>
              <a:rPr lang="en-US" dirty="0" smtClean="0"/>
              <a:t>• The remaining </a:t>
            </a:r>
            <a:r>
              <a:rPr lang="en-US" i="1" dirty="0" smtClean="0"/>
              <a:t>n – 1 tasks finish at the rate of one task per clock cycle and will be completed after time (n – 1)</a:t>
            </a:r>
            <a:r>
              <a:rPr lang="en-US" i="1" dirty="0" err="1" smtClean="0"/>
              <a:t>t</a:t>
            </a:r>
            <a:r>
              <a:rPr lang="en-US" i="1" baseline="30000" dirty="0" err="1" smtClean="0"/>
              <a:t>p</a:t>
            </a:r>
            <a:r>
              <a:rPr lang="en-US" i="1" baseline="30000" dirty="0" smtClean="0"/>
              <a:t> </a:t>
            </a:r>
            <a:endParaRPr lang="en-US" i="1" dirty="0" smtClean="0"/>
          </a:p>
          <a:p>
            <a:r>
              <a:rPr lang="en-US" dirty="0" smtClean="0"/>
              <a:t>• The total time to complete the </a:t>
            </a:r>
            <a:r>
              <a:rPr lang="en-US" i="1" dirty="0" smtClean="0"/>
              <a:t>n tasks is [k + n – 1]</a:t>
            </a:r>
            <a:r>
              <a:rPr lang="en-US" i="1" dirty="0" err="1" smtClean="0"/>
              <a:t>t</a:t>
            </a:r>
            <a:r>
              <a:rPr lang="en-US" i="1" baseline="30000" dirty="0" err="1" smtClean="0"/>
              <a:t>p</a:t>
            </a:r>
            <a:r>
              <a:rPr lang="en-US" i="1" baseline="30000" dirty="0" smtClean="0"/>
              <a:t> </a:t>
            </a:r>
            <a:endParaRPr lang="en-US" i="1" dirty="0" smtClean="0"/>
          </a:p>
          <a:p>
            <a:r>
              <a:rPr lang="en-US" dirty="0" smtClean="0"/>
              <a:t>• The example of Figure 9-4 requires [4 + 6 – 1] clock cycles to finish </a:t>
            </a:r>
          </a:p>
          <a:p>
            <a:r>
              <a:rPr lang="en-US" dirty="0" smtClean="0"/>
              <a:t>• Consider a </a:t>
            </a:r>
            <a:r>
              <a:rPr lang="en-US" dirty="0" err="1" smtClean="0"/>
              <a:t>nonpipeline</a:t>
            </a:r>
            <a:r>
              <a:rPr lang="en-US" dirty="0" smtClean="0"/>
              <a:t> unit that performs the same operation and takes </a:t>
            </a:r>
            <a:r>
              <a:rPr lang="en-US" i="1" dirty="0" err="1" smtClean="0"/>
              <a:t>t</a:t>
            </a:r>
            <a:r>
              <a:rPr lang="en-US" i="1" baseline="30000" dirty="0" err="1" smtClean="0"/>
              <a:t>n</a:t>
            </a:r>
            <a:r>
              <a:rPr lang="en-US" i="1" baseline="30000" dirty="0" smtClean="0"/>
              <a:t> </a:t>
            </a:r>
            <a:r>
              <a:rPr lang="en-US" i="1" dirty="0" smtClean="0"/>
              <a:t>time to complete each task </a:t>
            </a:r>
          </a:p>
          <a:p>
            <a:r>
              <a:rPr lang="en-US" dirty="0" smtClean="0"/>
              <a:t>• The total time to complete </a:t>
            </a:r>
            <a:r>
              <a:rPr lang="en-US" i="1" dirty="0" smtClean="0"/>
              <a:t>n tasks would be </a:t>
            </a:r>
            <a:r>
              <a:rPr lang="en-US" i="1" dirty="0" err="1" smtClean="0"/>
              <a:t>nt</a:t>
            </a:r>
            <a:r>
              <a:rPr lang="en-US" i="1" baseline="30000" dirty="0" err="1" smtClean="0"/>
              <a:t>n</a:t>
            </a:r>
            <a:r>
              <a:rPr lang="en-US" i="1" baseline="30000" dirty="0" smtClean="0"/>
              <a:t> </a:t>
            </a:r>
            <a:endParaRPr lang="en-US" i="1" dirty="0" smtClean="0"/>
          </a:p>
          <a:p>
            <a:r>
              <a:rPr lang="en-US" dirty="0" smtClean="0"/>
              <a:t>• The </a:t>
            </a:r>
            <a:r>
              <a:rPr lang="en-US" i="1" dirty="0" smtClean="0"/>
              <a:t>speedup of a pipeline processing over an equivalent </a:t>
            </a:r>
            <a:r>
              <a:rPr lang="en-US" i="1" dirty="0" err="1" smtClean="0"/>
              <a:t>nonpipeline</a:t>
            </a:r>
            <a:r>
              <a:rPr lang="en-US" i="1" dirty="0" smtClean="0"/>
              <a:t> processing is defined by the ratio S = </a:t>
            </a:r>
            <a:r>
              <a:rPr lang="en-US" i="1" u="sng" dirty="0" err="1" smtClean="0"/>
              <a:t>ntn</a:t>
            </a:r>
            <a:r>
              <a:rPr lang="en-US" i="1" u="sng" dirty="0" smtClean="0"/>
              <a:t> . </a:t>
            </a:r>
          </a:p>
          <a:p>
            <a:r>
              <a:rPr lang="en-US" dirty="0" smtClean="0"/>
              <a:t>(</a:t>
            </a:r>
            <a:r>
              <a:rPr lang="en-US" i="1" dirty="0" smtClean="0"/>
              <a:t>k + n – 1)</a:t>
            </a:r>
            <a:r>
              <a:rPr lang="en-US" i="1" dirty="0" err="1" smtClean="0"/>
              <a:t>t</a:t>
            </a:r>
            <a:r>
              <a:rPr lang="en-US" i="1" baseline="30000" dirty="0" err="1" smtClean="0"/>
              <a:t>p</a:t>
            </a:r>
            <a:r>
              <a:rPr lang="en-US" i="1" baseline="30000" dirty="0" smtClean="0"/>
              <a:t> </a:t>
            </a:r>
            <a:endParaRPr lang="en-US" i="1" dirty="0" smtClean="0"/>
          </a:p>
          <a:p>
            <a:r>
              <a:rPr lang="en-US" dirty="0" smtClean="0"/>
              <a:t>• As the number of tasks increase, the speedup becomes </a:t>
            </a:r>
          </a:p>
          <a:p>
            <a:r>
              <a:rPr lang="en-US" dirty="0" smtClean="0"/>
              <a:t>S = </a:t>
            </a:r>
            <a:r>
              <a:rPr lang="en-US" i="1" u="sng" dirty="0" err="1" smtClean="0"/>
              <a:t>tn</a:t>
            </a:r>
            <a:r>
              <a:rPr lang="en-US" i="1" u="sng" dirty="0" smtClean="0"/>
              <a:t> </a:t>
            </a:r>
          </a:p>
          <a:p>
            <a:r>
              <a:rPr lang="en-US" i="1" dirty="0" err="1" smtClean="0"/>
              <a:t>t</a:t>
            </a:r>
            <a:r>
              <a:rPr lang="en-US" i="1" baseline="30000" dirty="0" err="1" smtClean="0"/>
              <a:t>p</a:t>
            </a:r>
            <a:r>
              <a:rPr lang="en-US" i="1" baseline="30000" dirty="0" smtClean="0"/>
              <a:t> </a:t>
            </a:r>
            <a:endParaRPr lang="en-US" i="1"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TotalTime>
  <Words>1868</Words>
  <Application>Microsoft Office PowerPoint</Application>
  <PresentationFormat>On-screen Show (4:3)</PresentationFormat>
  <Paragraphs>155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SAHARSA COLLEGE OF ENGINEERING, SAHARSA</vt:lpstr>
      <vt:lpstr>Pipelining and vector processing</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SAHARSA COLLEGE OF ENGINEERING, SAHARSA</dc:title>
  <dc:creator>Ronu Kumar</dc:creator>
  <cp:lastModifiedBy>Ronu Kumar</cp:lastModifiedBy>
  <cp:revision>29</cp:revision>
  <dcterms:created xsi:type="dcterms:W3CDTF">2020-04-20T04:11:13Z</dcterms:created>
  <dcterms:modified xsi:type="dcterms:W3CDTF">2020-04-22T04:15:35Z</dcterms:modified>
</cp:coreProperties>
</file>